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Inter"/>
      <p:regular r:id="rId29"/>
      <p:bold r:id="rId30"/>
    </p:embeddedFont>
    <p:embeddedFont>
      <p:font typeface="Helvetica Neu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gCVObgOR1wJ1blMG14SSeR7cd8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font" Target="fonts/Inter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823ec5c4a_2_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9823ec5c4a_2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823ec5c4a_2_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9823ec5c4a_2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7d7eedb59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97d7eedb59_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8169cece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98169cece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823ec5c4a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9823ec5c4a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9823ec5c4a_2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823ec5c4a_2_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9823ec5c4a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823ec5c4a_2_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9823ec5c4a_2_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9823ec5c4a_2_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823ec5c4a_2_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9823ec5c4a_2_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g29823ec5c4a_2_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9823ec5c4a_2_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9823ec5c4a_2_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823ec5c4a_2_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9823ec5c4a_2_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29823ec5c4a_2_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9823ec5c4a_2_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9823ec5c4a_2_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823ec5c4a_2_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9823ec5c4a_2_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29823ec5c4a_2_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9823ec5c4a_2_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9823ec5c4a_2_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823ec5c4a_2_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9823ec5c4a_2_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29823ec5c4a_2_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g29823ec5c4a_2_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9823ec5c4a_2_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9823ec5c4a_2_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823ec5c4a_2_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9823ec5c4a_2_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29823ec5c4a_2_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g29823ec5c4a_2_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29823ec5c4a_2_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g29823ec5c4a_2_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9823ec5c4a_2_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9823ec5c4a_2_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823ec5c4a_2_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9823ec5c4a_2_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9823ec5c4a_2_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9823ec5c4a_2_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823ec5c4a_2_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9823ec5c4a_2_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29823ec5c4a_2_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g29823ec5c4a_2_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9823ec5c4a_2_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9823ec5c4a_2_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823ec5c4a_2_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9823ec5c4a_2_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29823ec5c4a_2_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g29823ec5c4a_2_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9823ec5c4a_2_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9823ec5c4a_2_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823ec5c4a_2_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9823ec5c4a_2_6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29823ec5c4a_2_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9823ec5c4a_2_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9823ec5c4a_2_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823ec5c4a_2_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9823ec5c4a_2_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29823ec5c4a_2_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9823ec5c4a_2_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29823ec5c4a_2_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823ec5c4a_2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29823ec5c4a_2_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29823ec5c4a_2_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29823ec5c4a_2_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29823ec5c4a_2_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4" name="Google Shape;164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"/>
            <p:cNvSpPr txBox="1"/>
            <p:nvPr/>
          </p:nvSpPr>
          <p:spPr>
            <a:xfrm>
              <a:off x="197023" y="5850412"/>
              <a:ext cx="7784432" cy="769441"/>
            </a:xfrm>
            <a:prstGeom prst="rect">
              <a:avLst/>
            </a:prstGeom>
            <a:noFill/>
            <a:ln>
              <a:noFill/>
            </a:ln>
            <a:effectLst>
              <a:outerShdw rotWithShape="0" algn="ctr" dir="5400000" dist="50800">
                <a:srgbClr val="000000">
                  <a:alpha val="42745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4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 MADRID CF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823ec5c4a_2_96"/>
          <p:cNvSpPr/>
          <p:nvPr/>
        </p:nvSpPr>
        <p:spPr>
          <a:xfrm>
            <a:off x="-61575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9823ec5c4a_2_96"/>
          <p:cNvSpPr txBox="1"/>
          <p:nvPr/>
        </p:nvSpPr>
        <p:spPr>
          <a:xfrm>
            <a:off x="1099859" y="1452292"/>
            <a:ext cx="1826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1st Choice</a:t>
            </a:r>
            <a:endParaRPr/>
          </a:p>
        </p:txBody>
      </p:sp>
      <p:sp>
        <p:nvSpPr>
          <p:cNvPr id="256" name="Google Shape;256;g29823ec5c4a_2_96"/>
          <p:cNvSpPr txBox="1"/>
          <p:nvPr/>
        </p:nvSpPr>
        <p:spPr>
          <a:xfrm>
            <a:off x="5447834" y="1452292"/>
            <a:ext cx="1826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2nd Choice</a:t>
            </a:r>
            <a:endParaRPr/>
          </a:p>
        </p:txBody>
      </p:sp>
      <p:sp>
        <p:nvSpPr>
          <p:cNvPr id="257" name="Google Shape;257;g29823ec5c4a_2_96"/>
          <p:cNvSpPr txBox="1"/>
          <p:nvPr/>
        </p:nvSpPr>
        <p:spPr>
          <a:xfrm>
            <a:off x="9800231" y="1452292"/>
            <a:ext cx="1826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3rd Choice</a:t>
            </a:r>
            <a:endParaRPr/>
          </a:p>
        </p:txBody>
      </p:sp>
      <p:sp>
        <p:nvSpPr>
          <p:cNvPr id="258" name="Google Shape;258;g29823ec5c4a_2_96"/>
          <p:cNvSpPr txBox="1"/>
          <p:nvPr/>
        </p:nvSpPr>
        <p:spPr>
          <a:xfrm>
            <a:off x="5185927" y="1787817"/>
            <a:ext cx="18316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Victor Osimhen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9823ec5c4a_2_96"/>
          <p:cNvSpPr txBox="1"/>
          <p:nvPr/>
        </p:nvSpPr>
        <p:spPr>
          <a:xfrm>
            <a:off x="979590" y="1725647"/>
            <a:ext cx="19888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Tammy Abraham</a:t>
            </a:r>
            <a:endParaRPr/>
          </a:p>
        </p:txBody>
      </p:sp>
      <p:sp>
        <p:nvSpPr>
          <p:cNvPr id="260" name="Google Shape;260;g29823ec5c4a_2_96"/>
          <p:cNvSpPr txBox="1"/>
          <p:nvPr/>
        </p:nvSpPr>
        <p:spPr>
          <a:xfrm>
            <a:off x="1173187" y="6349346"/>
            <a:ext cx="16802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74</a:t>
            </a:r>
            <a:r>
              <a:rPr b="1" i="0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.600.000 €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9823ec5c4a_2_96"/>
          <p:cNvSpPr txBox="1"/>
          <p:nvPr/>
        </p:nvSpPr>
        <p:spPr>
          <a:xfrm>
            <a:off x="5334699" y="6349346"/>
            <a:ext cx="16660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110.200.00 €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9823ec5c4a_2_96"/>
          <p:cNvSpPr txBox="1"/>
          <p:nvPr/>
        </p:nvSpPr>
        <p:spPr>
          <a:xfrm>
            <a:off x="9791458" y="6349346"/>
            <a:ext cx="16802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70.400.000 €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9823ec5c4a_2_96"/>
          <p:cNvSpPr txBox="1"/>
          <p:nvPr/>
        </p:nvSpPr>
        <p:spPr>
          <a:xfrm>
            <a:off x="9629397" y="1725647"/>
            <a:ext cx="23106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Gianluca Scamacca 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A Sports FC 24: Las mayores mejoras para Haaland y Vinicius en el sucesor  de FIFA 23 - Millenium" id="264" name="Google Shape;264;g29823ec5c4a_2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6798" y="2213327"/>
            <a:ext cx="2321900" cy="30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mmy Abraham EA FC 24 Ratings, Prices, and Cards - FUT.GG" id="265" name="Google Shape;265;g29823ec5c4a_2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590" y="2213327"/>
            <a:ext cx="2167814" cy="3024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FA 23: Gianluca Scamacca predicted ratings | WePC" id="266" name="Google Shape;266;g29823ec5c4a_2_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47992" y="2213327"/>
            <a:ext cx="2167200" cy="312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9823ec5c4a_2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9823ec5c4a_2_96"/>
          <p:cNvSpPr txBox="1"/>
          <p:nvPr/>
        </p:nvSpPr>
        <p:spPr>
          <a:xfrm>
            <a:off x="4827076" y="429725"/>
            <a:ext cx="323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Strikers</a:t>
            </a:r>
            <a:r>
              <a:rPr b="1" lang="es-E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sign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823ec5c4a_2_1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9823ec5c4a_2_115"/>
          <p:cNvSpPr txBox="1"/>
          <p:nvPr/>
        </p:nvSpPr>
        <p:spPr>
          <a:xfrm>
            <a:off x="3334346" y="517597"/>
            <a:ext cx="55233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Wage prediction for our new Striker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29823ec5c4a_2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41" y="1502534"/>
            <a:ext cx="5129958" cy="447606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9823ec5c4a_2_115"/>
          <p:cNvSpPr/>
          <p:nvPr/>
        </p:nvSpPr>
        <p:spPr>
          <a:xfrm>
            <a:off x="1249680" y="5638800"/>
            <a:ext cx="1137920" cy="27432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9823ec5c4a_2_115"/>
          <p:cNvSpPr txBox="1"/>
          <p:nvPr/>
        </p:nvSpPr>
        <p:spPr>
          <a:xfrm>
            <a:off x="7721600" y="1502534"/>
            <a:ext cx="47955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Salary</a:t>
            </a:r>
            <a:r>
              <a:rPr b="1" lang="es-E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89280€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mmy Abraham EA FC 24 Ratings, Prices, and Cards - FUT.GG" id="278" name="Google Shape;278;g29823ec5c4a_2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3212" y="2156936"/>
            <a:ext cx="2739542" cy="3821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9823ec5c4a_2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 txBox="1"/>
          <p:nvPr/>
        </p:nvSpPr>
        <p:spPr>
          <a:xfrm>
            <a:off x="3109494" y="429153"/>
            <a:ext cx="574240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 </a:t>
            </a:r>
            <a:r>
              <a:rPr b="1" lang="es-E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&gt; 85</a:t>
            </a:r>
            <a:endParaRPr/>
          </a:p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 &lt;28</a:t>
            </a:r>
            <a:endParaRPr/>
          </a:p>
        </p:txBody>
      </p:sp>
      <p:pic>
        <p:nvPicPr>
          <p:cNvPr id="287" name="Google Shape;2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39" y="2397545"/>
            <a:ext cx="11757722" cy="422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2561223" y="891436"/>
            <a:ext cx="2705100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Passing Total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Dribbling Total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Defending Total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Physicality Total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Short Passing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8"/>
          <p:cNvSpPr txBox="1"/>
          <p:nvPr/>
        </p:nvSpPr>
        <p:spPr>
          <a:xfrm>
            <a:off x="7387058" y="891436"/>
            <a:ext cx="1883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Ball Control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Visión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Stamina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Interceptions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Positioning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8"/>
          <p:cNvSpPr txBox="1"/>
          <p:nvPr/>
        </p:nvSpPr>
        <p:spPr>
          <a:xfrm>
            <a:off x="4905576" y="68704"/>
            <a:ext cx="238084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CM Rating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00" y="3023004"/>
            <a:ext cx="12196662" cy="354289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8"/>
          <p:cNvSpPr/>
          <p:nvPr/>
        </p:nvSpPr>
        <p:spPr>
          <a:xfrm>
            <a:off x="469900" y="3162300"/>
            <a:ext cx="10642600" cy="406400"/>
          </a:xfrm>
          <a:prstGeom prst="rect">
            <a:avLst/>
          </a:prstGeom>
          <a:noFill/>
          <a:ln cap="flat" cmpd="sng" w="889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/>
          <p:nvPr/>
        </p:nvSpPr>
        <p:spPr>
          <a:xfrm>
            <a:off x="-123300" y="-8790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9"/>
          <p:cNvSpPr txBox="1"/>
          <p:nvPr/>
        </p:nvSpPr>
        <p:spPr>
          <a:xfrm>
            <a:off x="4542913" y="-87890"/>
            <a:ext cx="238084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CM Rating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89" y="2817426"/>
            <a:ext cx="11415407" cy="34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9"/>
          <p:cNvSpPr txBox="1"/>
          <p:nvPr/>
        </p:nvSpPr>
        <p:spPr>
          <a:xfrm>
            <a:off x="2099056" y="830527"/>
            <a:ext cx="18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Passing Total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9"/>
          <p:cNvSpPr txBox="1"/>
          <p:nvPr/>
        </p:nvSpPr>
        <p:spPr>
          <a:xfrm>
            <a:off x="2099050" y="1317650"/>
            <a:ext cx="21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Dribbling Total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 txBox="1"/>
          <p:nvPr/>
        </p:nvSpPr>
        <p:spPr>
          <a:xfrm>
            <a:off x="4892877" y="830577"/>
            <a:ext cx="19509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Short Passing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9"/>
          <p:cNvSpPr txBox="1"/>
          <p:nvPr/>
        </p:nvSpPr>
        <p:spPr>
          <a:xfrm>
            <a:off x="4905577" y="1317650"/>
            <a:ext cx="16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BallControl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9"/>
          <p:cNvSpPr txBox="1"/>
          <p:nvPr/>
        </p:nvSpPr>
        <p:spPr>
          <a:xfrm>
            <a:off x="8021489" y="830520"/>
            <a:ext cx="11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Visión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 txBox="1"/>
          <p:nvPr/>
        </p:nvSpPr>
        <p:spPr>
          <a:xfrm>
            <a:off x="8021502" y="1317650"/>
            <a:ext cx="19409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Interceptions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547068" y="3038788"/>
            <a:ext cx="10642500" cy="406500"/>
          </a:xfrm>
          <a:prstGeom prst="rect">
            <a:avLst/>
          </a:prstGeom>
          <a:noFill/>
          <a:ln cap="flat" cmpd="sng" w="889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0"/>
          <p:cNvSpPr txBox="1"/>
          <p:nvPr/>
        </p:nvSpPr>
        <p:spPr>
          <a:xfrm>
            <a:off x="2467176" y="425264"/>
            <a:ext cx="77163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Release Clause/Total CM skills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10"/>
          <p:cNvPicPr preferRelativeResize="0"/>
          <p:nvPr/>
        </p:nvPicPr>
        <p:blipFill rotWithShape="1">
          <a:blip r:embed="rId3">
            <a:alphaModFix/>
          </a:blip>
          <a:srcRect b="0" l="2166" r="2048" t="0"/>
          <a:stretch/>
        </p:blipFill>
        <p:spPr>
          <a:xfrm>
            <a:off x="0" y="2934944"/>
            <a:ext cx="12192000" cy="271655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"/>
          <p:cNvSpPr/>
          <p:nvPr/>
        </p:nvSpPr>
        <p:spPr>
          <a:xfrm>
            <a:off x="8724900" y="1983678"/>
            <a:ext cx="393700" cy="77222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"/>
          <p:cNvSpPr/>
          <p:nvPr/>
        </p:nvSpPr>
        <p:spPr>
          <a:xfrm>
            <a:off x="9751719" y="1983678"/>
            <a:ext cx="393700" cy="77222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"/>
          <p:cNvSpPr/>
          <p:nvPr/>
        </p:nvSpPr>
        <p:spPr>
          <a:xfrm>
            <a:off x="11339219" y="1983678"/>
            <a:ext cx="393700" cy="77222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 txBox="1"/>
          <p:nvPr/>
        </p:nvSpPr>
        <p:spPr>
          <a:xfrm>
            <a:off x="1099859" y="1452292"/>
            <a:ext cx="1826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E2AE2C"/>
                </a:solidFill>
                <a:latin typeface="Calibri"/>
                <a:ea typeface="Calibri"/>
                <a:cs typeface="Calibri"/>
                <a:sym typeface="Calibri"/>
              </a:rPr>
              <a:t>1st Choice</a:t>
            </a:r>
            <a:endParaRPr/>
          </a:p>
        </p:txBody>
      </p:sp>
      <p:sp>
        <p:nvSpPr>
          <p:cNvPr id="332" name="Google Shape;332;p11"/>
          <p:cNvSpPr txBox="1"/>
          <p:nvPr/>
        </p:nvSpPr>
        <p:spPr>
          <a:xfrm>
            <a:off x="338953" y="1809401"/>
            <a:ext cx="30340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Sergej Milinković-Savić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3886" y="2446175"/>
            <a:ext cx="2385320" cy="377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641" y="2337796"/>
            <a:ext cx="2888114" cy="376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8982" y="2337796"/>
            <a:ext cx="3034036" cy="418697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1"/>
          <p:cNvSpPr txBox="1"/>
          <p:nvPr/>
        </p:nvSpPr>
        <p:spPr>
          <a:xfrm>
            <a:off x="5447834" y="1452292"/>
            <a:ext cx="1826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E2AE2C"/>
                </a:solidFill>
                <a:latin typeface="Calibri"/>
                <a:ea typeface="Calibri"/>
                <a:cs typeface="Calibri"/>
                <a:sym typeface="Calibri"/>
              </a:rPr>
              <a:t>2nd Choice</a:t>
            </a:r>
            <a:endParaRPr/>
          </a:p>
        </p:txBody>
      </p:sp>
      <p:sp>
        <p:nvSpPr>
          <p:cNvPr id="337" name="Google Shape;337;p11"/>
          <p:cNvSpPr txBox="1"/>
          <p:nvPr/>
        </p:nvSpPr>
        <p:spPr>
          <a:xfrm>
            <a:off x="9800231" y="1452292"/>
            <a:ext cx="1826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E2AE2C"/>
                </a:solidFill>
                <a:latin typeface="Calibri"/>
                <a:ea typeface="Calibri"/>
                <a:cs typeface="Calibri"/>
                <a:sym typeface="Calibri"/>
              </a:rPr>
              <a:t>3rd Choice</a:t>
            </a:r>
            <a:endParaRPr/>
          </a:p>
        </p:txBody>
      </p:sp>
      <p:sp>
        <p:nvSpPr>
          <p:cNvPr id="338" name="Google Shape;338;p11"/>
          <p:cNvSpPr txBox="1"/>
          <p:nvPr/>
        </p:nvSpPr>
        <p:spPr>
          <a:xfrm>
            <a:off x="5151575" y="1809401"/>
            <a:ext cx="1888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Nicolò Barella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1"/>
          <p:cNvSpPr txBox="1"/>
          <p:nvPr/>
        </p:nvSpPr>
        <p:spPr>
          <a:xfrm>
            <a:off x="9552121" y="1809401"/>
            <a:ext cx="19754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Leon Goretzka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1"/>
          <p:cNvSpPr txBox="1"/>
          <p:nvPr/>
        </p:nvSpPr>
        <p:spPr>
          <a:xfrm>
            <a:off x="757989" y="6349346"/>
            <a:ext cx="18229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137.600.000 €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 txBox="1"/>
          <p:nvPr/>
        </p:nvSpPr>
        <p:spPr>
          <a:xfrm>
            <a:off x="5268581" y="6349346"/>
            <a:ext cx="18229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154.400.000 €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 txBox="1"/>
          <p:nvPr/>
        </p:nvSpPr>
        <p:spPr>
          <a:xfrm>
            <a:off x="9628359" y="6349346"/>
            <a:ext cx="18229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157.000.000 €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52901"/>
            <a:ext cx="121920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3"/>
          <p:cNvSpPr/>
          <p:nvPr/>
        </p:nvSpPr>
        <p:spPr>
          <a:xfrm>
            <a:off x="11486757" y="3139030"/>
            <a:ext cx="393700" cy="77222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8940" y="468241"/>
            <a:ext cx="2347959" cy="30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3"/>
          <p:cNvSpPr txBox="1"/>
          <p:nvPr/>
        </p:nvSpPr>
        <p:spPr>
          <a:xfrm>
            <a:off x="4255902" y="133363"/>
            <a:ext cx="30340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Sergej Milinković-Savić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3"/>
          <p:cNvSpPr txBox="1"/>
          <p:nvPr/>
        </p:nvSpPr>
        <p:spPr>
          <a:xfrm>
            <a:off x="5241850" y="3601527"/>
            <a:ext cx="184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90</a:t>
            </a:r>
            <a:r>
              <a:rPr b="1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.000 </a:t>
            </a:r>
            <a:r>
              <a:rPr b="1" i="0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€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3"/>
          <p:cNvSpPr txBox="1"/>
          <p:nvPr/>
        </p:nvSpPr>
        <p:spPr>
          <a:xfrm>
            <a:off x="8613632" y="-1"/>
            <a:ext cx="355155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Day of Contract End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2"/>
          <p:cNvSpPr txBox="1"/>
          <p:nvPr/>
        </p:nvSpPr>
        <p:spPr>
          <a:xfrm>
            <a:off x="2101850" y="355025"/>
            <a:ext cx="882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Wage prediction using linear regression model</a:t>
            </a:r>
            <a:endParaRPr/>
          </a:p>
        </p:txBody>
      </p:sp>
      <p:pic>
        <p:nvPicPr>
          <p:cNvPr id="361" name="Google Shape;3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4"/>
          <p:cNvSpPr txBox="1"/>
          <p:nvPr/>
        </p:nvSpPr>
        <p:spPr>
          <a:xfrm>
            <a:off x="2327770" y="876900"/>
            <a:ext cx="70332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Searching for LW players between 20 and 25 years old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with a Potential higher than 85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50" y="2050925"/>
            <a:ext cx="10426950" cy="7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300" y="4603251"/>
            <a:ext cx="9815400" cy="6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4"/>
          <p:cNvSpPr txBox="1"/>
          <p:nvPr/>
        </p:nvSpPr>
        <p:spPr>
          <a:xfrm>
            <a:off x="2232891" y="3343327"/>
            <a:ext cx="772621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a new index that indicates how good the potential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each player is compare to their Release Clause.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/>
          <p:nvPr/>
        </p:nvSpPr>
        <p:spPr>
          <a:xfrm>
            <a:off x="0" y="0"/>
            <a:ext cx="12192000" cy="77007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3124900" y="477750"/>
            <a:ext cx="5742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Checking correlation between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main variables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675" y="1593375"/>
            <a:ext cx="7116676" cy="4844751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5"/>
          <p:cNvSpPr txBox="1"/>
          <p:nvPr/>
        </p:nvSpPr>
        <p:spPr>
          <a:xfrm>
            <a:off x="4193235" y="779207"/>
            <a:ext cx="31944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LW players to buy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with short hair wearing a white shirt and red shirt with a gold background&#10;&#10;Description automatically generated" id="378" name="Google Shape;3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6269" y="2648607"/>
            <a:ext cx="2117431" cy="3363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miling at the camera&#10;&#10;Description automatically generated" id="379" name="Google Shape;37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4459" y="2704973"/>
            <a:ext cx="2117431" cy="3363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ith a beard and mustache&#10;&#10;Description automatically generated" id="380" name="Google Shape;38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2494" y="2648607"/>
            <a:ext cx="2117431" cy="336330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5"/>
          <p:cNvSpPr txBox="1"/>
          <p:nvPr/>
        </p:nvSpPr>
        <p:spPr>
          <a:xfrm>
            <a:off x="840713" y="2190120"/>
            <a:ext cx="29209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Khvicha Kvaratskhelia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5"/>
          <p:cNvSpPr txBox="1"/>
          <p:nvPr/>
        </p:nvSpPr>
        <p:spPr>
          <a:xfrm>
            <a:off x="8747618" y="2193391"/>
            <a:ext cx="22797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Marcus Rashford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5"/>
          <p:cNvSpPr txBox="1"/>
          <p:nvPr/>
        </p:nvSpPr>
        <p:spPr>
          <a:xfrm>
            <a:off x="5241092" y="2190120"/>
            <a:ext cx="16241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Rafael Leao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5"/>
          <p:cNvSpPr txBox="1"/>
          <p:nvPr/>
        </p:nvSpPr>
        <p:spPr>
          <a:xfrm>
            <a:off x="1550999" y="6211641"/>
            <a:ext cx="1832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35.000.000 </a:t>
            </a:r>
            <a:r>
              <a:rPr b="1" i="0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€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5"/>
          <p:cNvSpPr txBox="1"/>
          <p:nvPr/>
        </p:nvSpPr>
        <p:spPr>
          <a:xfrm>
            <a:off x="9310422" y="6211641"/>
            <a:ext cx="1832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73.000.000 </a:t>
            </a:r>
            <a:r>
              <a:rPr b="1" i="0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€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5"/>
          <p:cNvSpPr txBox="1"/>
          <p:nvPr/>
        </p:nvSpPr>
        <p:spPr>
          <a:xfrm>
            <a:off x="5279859" y="6211641"/>
            <a:ext cx="1832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126.000.000 </a:t>
            </a:r>
            <a:r>
              <a:rPr b="1" i="0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€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with a beard and mustache&#10;&#10;Description automatically generated" id="393" name="Google Shape;3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892" y="1124536"/>
            <a:ext cx="1928603" cy="273392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6"/>
          <p:cNvSpPr txBox="1"/>
          <p:nvPr/>
        </p:nvSpPr>
        <p:spPr>
          <a:xfrm>
            <a:off x="3900783" y="484452"/>
            <a:ext cx="34708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Khvicha Kvaratskhelia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6"/>
          <p:cNvSpPr txBox="1"/>
          <p:nvPr/>
        </p:nvSpPr>
        <p:spPr>
          <a:xfrm>
            <a:off x="4874477" y="4057973"/>
            <a:ext cx="22222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35.000.000 </a:t>
            </a:r>
            <a:r>
              <a:rPr b="1" i="0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€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501" y="5282685"/>
            <a:ext cx="10836165" cy="71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7"/>
          <p:cNvSpPr txBox="1"/>
          <p:nvPr/>
        </p:nvSpPr>
        <p:spPr>
          <a:xfrm>
            <a:off x="3131174" y="333373"/>
            <a:ext cx="634981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Wage prediction for our new signing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7"/>
          <p:cNvSpPr/>
          <p:nvPr/>
        </p:nvSpPr>
        <p:spPr>
          <a:xfrm>
            <a:off x="8792625" y="1401439"/>
            <a:ext cx="19429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400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Salary</a:t>
            </a:r>
            <a:endParaRPr/>
          </a:p>
        </p:txBody>
      </p:sp>
      <p:sp>
        <p:nvSpPr>
          <p:cNvPr id="405" name="Google Shape;405;p17"/>
          <p:cNvSpPr/>
          <p:nvPr/>
        </p:nvSpPr>
        <p:spPr>
          <a:xfrm>
            <a:off x="8713984" y="4071567"/>
            <a:ext cx="244810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42400 €</a:t>
            </a:r>
            <a:endParaRPr b="1" sz="5400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9493688" y="3041052"/>
            <a:ext cx="393700" cy="772222"/>
          </a:xfrm>
          <a:prstGeom prst="down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7"/>
          <p:cNvSpPr/>
          <p:nvPr/>
        </p:nvSpPr>
        <p:spPr>
          <a:xfrm>
            <a:off x="9521793" y="2747800"/>
            <a:ext cx="484632" cy="97840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293" y="1103586"/>
            <a:ext cx="5967190" cy="542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97d7eedb59_3_8"/>
          <p:cNvSpPr/>
          <p:nvPr/>
        </p:nvSpPr>
        <p:spPr>
          <a:xfrm>
            <a:off x="0" y="0"/>
            <a:ext cx="12192000" cy="69195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297d7eedb59_3_8"/>
          <p:cNvSpPr txBox="1"/>
          <p:nvPr/>
        </p:nvSpPr>
        <p:spPr>
          <a:xfrm>
            <a:off x="1895600" y="785975"/>
            <a:ext cx="810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297d7eedb59_3_8"/>
          <p:cNvSpPr txBox="1"/>
          <p:nvPr/>
        </p:nvSpPr>
        <p:spPr>
          <a:xfrm>
            <a:off x="3082250" y="2481200"/>
            <a:ext cx="887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297d7eedb59_3_8"/>
          <p:cNvSpPr txBox="1"/>
          <p:nvPr/>
        </p:nvSpPr>
        <p:spPr>
          <a:xfrm>
            <a:off x="1533475" y="1742300"/>
            <a:ext cx="9693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AutoNum type="arabicPeriod"/>
            </a:pP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Trello Board 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AutoNum type="arabicPeriod"/>
            </a:pP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limitation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AutoNum type="arabicPeriod"/>
            </a:pP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 many variables 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g297d7eedb59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8169cece6_2_0"/>
          <p:cNvSpPr/>
          <p:nvPr/>
        </p:nvSpPr>
        <p:spPr>
          <a:xfrm>
            <a:off x="0" y="0"/>
            <a:ext cx="12192000" cy="77007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98169cece6_2_0"/>
          <p:cNvSpPr txBox="1"/>
          <p:nvPr/>
        </p:nvSpPr>
        <p:spPr>
          <a:xfrm>
            <a:off x="3124900" y="477750"/>
            <a:ext cx="574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98169cece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98169cece6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4850"/>
            <a:ext cx="5964300" cy="2721475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82" name="Google Shape;182;g298169cece6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76325"/>
            <a:ext cx="5964301" cy="2874024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83" name="Google Shape;183;g298169cece6_2_0"/>
          <p:cNvSpPr txBox="1"/>
          <p:nvPr/>
        </p:nvSpPr>
        <p:spPr>
          <a:xfrm>
            <a:off x="3013901" y="101000"/>
            <a:ext cx="5964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Comparison of some qualities 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different positions within the field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98169cece6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800" y="1154850"/>
            <a:ext cx="6158201" cy="2721474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85" name="Google Shape;185;g298169cece6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3800" y="3876325"/>
            <a:ext cx="6158201" cy="2874025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/>
          <p:nvPr/>
        </p:nvSpPr>
        <p:spPr>
          <a:xfrm>
            <a:off x="0" y="-51045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975" y="882100"/>
            <a:ext cx="10347373" cy="27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 txBox="1"/>
          <p:nvPr/>
        </p:nvSpPr>
        <p:spPr>
          <a:xfrm>
            <a:off x="4483956" y="100994"/>
            <a:ext cx="32240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Checking for old players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4328913" y="3790644"/>
            <a:ext cx="35341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Taking a look at the wages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1381" y="4365612"/>
            <a:ext cx="5569236" cy="232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with a beard and mustache on a gold card&#10;&#10;Description automatically generated" id="201" name="Google Shape;2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271" y="2704030"/>
            <a:ext cx="2159111" cy="3321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ard&#10;&#10;Description automatically generated" id="202" name="Google Shape;2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9619" y="2683447"/>
            <a:ext cx="2152761" cy="3346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ith a beard and a yellow background&#10;&#10;Description automatically generated" id="203" name="Google Shape;20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47617" y="2672279"/>
            <a:ext cx="2159111" cy="335297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"/>
          <p:cNvSpPr txBox="1"/>
          <p:nvPr/>
        </p:nvSpPr>
        <p:spPr>
          <a:xfrm>
            <a:off x="1336113" y="2193391"/>
            <a:ext cx="210826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Karim Benzema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"/>
          <p:cNvSpPr txBox="1"/>
          <p:nvPr/>
        </p:nvSpPr>
        <p:spPr>
          <a:xfrm>
            <a:off x="5244250" y="2193400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Luka Modric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 txBox="1"/>
          <p:nvPr/>
        </p:nvSpPr>
        <p:spPr>
          <a:xfrm>
            <a:off x="8957382" y="2180326"/>
            <a:ext cx="173957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Eden Hazard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5"/>
          <p:cNvSpPr txBox="1"/>
          <p:nvPr/>
        </p:nvSpPr>
        <p:spPr>
          <a:xfrm>
            <a:off x="4740907" y="842268"/>
            <a:ext cx="27013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Players to sell </a:t>
            </a:r>
            <a:endParaRPr/>
          </a:p>
        </p:txBody>
      </p:sp>
      <p:sp>
        <p:nvSpPr>
          <p:cNvPr id="208" name="Google Shape;208;p5"/>
          <p:cNvSpPr txBox="1"/>
          <p:nvPr/>
        </p:nvSpPr>
        <p:spPr>
          <a:xfrm>
            <a:off x="1550999" y="6211641"/>
            <a:ext cx="1832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130.000.000 </a:t>
            </a:r>
            <a:r>
              <a:rPr b="1" i="0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€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"/>
          <p:cNvSpPr txBox="1"/>
          <p:nvPr/>
        </p:nvSpPr>
        <p:spPr>
          <a:xfrm>
            <a:off x="5454458" y="6136616"/>
            <a:ext cx="1832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71.000.000 </a:t>
            </a:r>
            <a:r>
              <a:rPr b="1" i="0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€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9184424" y="6136616"/>
            <a:ext cx="1832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60.000.000 </a:t>
            </a:r>
            <a:r>
              <a:rPr b="1" i="0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€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4789916" y="554100"/>
            <a:ext cx="261216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Budget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2262712" y="2288922"/>
            <a:ext cx="7666573" cy="3200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1" lang="es-E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Budget: 100 M</a:t>
            </a:r>
            <a:endParaRPr b="1" i="0"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1" lang="es-E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Money from transfers: 260M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Total: 360M</a:t>
            </a:r>
            <a:endParaRPr b="1"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9" name="Google Shape;21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"/>
          <p:cNvPicPr preferRelativeResize="0"/>
          <p:nvPr/>
        </p:nvPicPr>
        <p:blipFill rotWithShape="1">
          <a:blip r:embed="rId3">
            <a:alphaModFix/>
          </a:blip>
          <a:srcRect b="0" l="427" r="-426" t="0"/>
          <a:stretch/>
        </p:blipFill>
        <p:spPr>
          <a:xfrm>
            <a:off x="0" y="0"/>
            <a:ext cx="12306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"/>
          <p:cNvSpPr/>
          <p:nvPr/>
        </p:nvSpPr>
        <p:spPr>
          <a:xfrm>
            <a:off x="4318000" y="1930400"/>
            <a:ext cx="1320800" cy="2298700"/>
          </a:xfrm>
          <a:prstGeom prst="ellipse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>
            <a:off x="6553202" y="1930400"/>
            <a:ext cx="1320800" cy="2298700"/>
          </a:xfrm>
          <a:prstGeom prst="ellipse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>
            <a:off x="2590975" y="1419600"/>
            <a:ext cx="888000" cy="1579500"/>
          </a:xfrm>
          <a:prstGeom prst="ellipse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"/>
          <p:cNvSpPr/>
          <p:nvPr/>
        </p:nvSpPr>
        <p:spPr>
          <a:xfrm>
            <a:off x="5743200" y="805625"/>
            <a:ext cx="705600" cy="1579500"/>
          </a:xfrm>
          <a:prstGeom prst="ellipse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823ec5c4a_2_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9823ec5c4a_2_75"/>
          <p:cNvSpPr txBox="1"/>
          <p:nvPr/>
        </p:nvSpPr>
        <p:spPr>
          <a:xfrm>
            <a:off x="3407195" y="597588"/>
            <a:ext cx="460194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 </a:t>
            </a:r>
            <a:r>
              <a:rPr b="1" i="0" lang="es-E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b="1" i="0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&gt; 70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 &lt; 25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Positions Played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29823ec5c4a_2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49501"/>
            <a:ext cx="12192000" cy="17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9823ec5c4a_2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823ec5c4a_2_8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B165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29823ec5c4a_2_85"/>
          <p:cNvSpPr txBox="1"/>
          <p:nvPr/>
        </p:nvSpPr>
        <p:spPr>
          <a:xfrm>
            <a:off x="2561223" y="891436"/>
            <a:ext cx="27051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Passing Total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Dribbling Total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Shooting Total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Heading Accuary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Jumping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9823ec5c4a_2_85"/>
          <p:cNvSpPr txBox="1"/>
          <p:nvPr/>
        </p:nvSpPr>
        <p:spPr>
          <a:xfrm>
            <a:off x="7387058" y="891436"/>
            <a:ext cx="180209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BallControl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Acceleration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Positioning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9823ec5c4a_2_85"/>
          <p:cNvSpPr txBox="1"/>
          <p:nvPr/>
        </p:nvSpPr>
        <p:spPr>
          <a:xfrm>
            <a:off x="4905576" y="68704"/>
            <a:ext cx="215142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 Rating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9823ec5c4a_2_85"/>
          <p:cNvSpPr txBox="1"/>
          <p:nvPr/>
        </p:nvSpPr>
        <p:spPr>
          <a:xfrm>
            <a:off x="995300" y="2396800"/>
            <a:ext cx="11289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fifa_data_ST = fifa_data_23[(fifa_data_23[</a:t>
            </a:r>
            <a:r>
              <a:rPr lang="es-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'Age'</a:t>
            </a: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&lt; </a:t>
            </a:r>
            <a:r>
              <a:rPr lang="es-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(fifa_data_23[</a:t>
            </a:r>
            <a:r>
              <a:rPr lang="es-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'Overall'</a:t>
            </a: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&gt; </a:t>
            </a:r>
            <a:r>
              <a:rPr lang="es-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(fifa_data_23[</a:t>
            </a:r>
            <a:r>
              <a:rPr lang="es-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'Overall'</a:t>
            </a: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&lt; </a:t>
            </a:r>
            <a:r>
              <a:rPr lang="es-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(fifa_data_23[</a:t>
            </a:r>
            <a:r>
              <a:rPr lang="es-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'Best Position'</a:t>
            </a: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].isin ([</a:t>
            </a:r>
            <a:r>
              <a:rPr lang="es-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'ST'</a:t>
            </a: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'CF,ST'</a:t>
            </a: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'ST,LW'</a:t>
            </a: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'RW,ST'</a:t>
            </a:r>
            <a:r>
              <a:rPr lang="es-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]))]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29823ec5c4a_2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525" y="3304075"/>
            <a:ext cx="7252549" cy="337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9823ec5c4a_2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75" y="101000"/>
            <a:ext cx="748726" cy="10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2023-11-05T10:01:20Z</dcterms:created>
  <dc:creator>Microsoft Office User</dc:creator>
</cp:coreProperties>
</file>